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40" autoAdjust="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2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9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75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3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4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3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0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98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1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93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1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932FA-1124-4FD9-AE12-D5269AA272D9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829D9-44CA-42CC-8078-705EE9322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1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911927"/>
            <a:ext cx="10249922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основных направлений методической работы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2022 – 2023 учебный год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по УМР Рыбакова Л.С.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953" y="242888"/>
            <a:ext cx="108917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Анализ работы школ-центров «Точка Роста»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полной мере реализуется данное ресурсное направление школы?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492" y="1196995"/>
            <a:ext cx="11537646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 и технологического профиля: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Никольская СОШ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Естественно-научного и технологического профилей: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 СОШ №2, Трёхозёрская СОШ,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 СОШ №1, Иске Рязяпская СОШ, Кадетская ш-и. В 2023 году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СОШ, Полянская СОШ.</a:t>
            </a:r>
          </a:p>
          <a:p>
            <a:endParaRPr lang="ru-RU" sz="24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завуча и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данному направлению: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-Составление плана мероприятий на 2023-2024 год работы Центра.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 проведении всех запланированных семинаров и  практикумов любого  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в школе освещать работу Центра,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-Запланировать самостоятельно и провести одно районное или кустовое мероприятие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(Семинар для  педагогов  и мероприятие для детей  (конкурс, 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нпк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т.п.),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-Ежегодно размещать отчёт на сайте по работе Центра,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Усилить работу по естественно-научному и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профилю либо углубленно изучать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предметы.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572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5228" y="242888"/>
            <a:ext cx="91611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Работа сайта «Единое содержание общего образования»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Все ли ресурсы используются?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296" t="24023" r="9664" b="17774"/>
          <a:stretch/>
        </p:blipFill>
        <p:spPr>
          <a:xfrm>
            <a:off x="249520" y="1301155"/>
            <a:ext cx="5411162" cy="21849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1896" t="11133" r="12628" b="24805"/>
          <a:stretch/>
        </p:blipFill>
        <p:spPr>
          <a:xfrm>
            <a:off x="8926167" y="1627883"/>
            <a:ext cx="2798918" cy="39570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7871" t="11523" r="9881" b="11328"/>
          <a:stretch/>
        </p:blipFill>
        <p:spPr>
          <a:xfrm>
            <a:off x="2268423" y="2821848"/>
            <a:ext cx="6532677" cy="34451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6504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9993" y="0"/>
            <a:ext cx="1028348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проведения муниципальных семинаров на базе школ Спасского района с практической частью данных школ  (открытые уроки, внеурочные мероприятия)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285204"/>
              </p:ext>
            </p:extLst>
          </p:nvPr>
        </p:nvGraphicFramePr>
        <p:xfrm>
          <a:off x="534574" y="685059"/>
          <a:ext cx="11324491" cy="6692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5029">
                  <a:extLst>
                    <a:ext uri="{9D8B030D-6E8A-4147-A177-3AD203B41FA5}">
                      <a16:colId xmlns:a16="http://schemas.microsoft.com/office/drawing/2014/main" val="1156555702"/>
                    </a:ext>
                  </a:extLst>
                </a:gridCol>
                <a:gridCol w="713191">
                  <a:extLst>
                    <a:ext uri="{9D8B030D-6E8A-4147-A177-3AD203B41FA5}">
                      <a16:colId xmlns:a16="http://schemas.microsoft.com/office/drawing/2014/main" val="378131561"/>
                    </a:ext>
                  </a:extLst>
                </a:gridCol>
                <a:gridCol w="779898">
                  <a:extLst>
                    <a:ext uri="{9D8B030D-6E8A-4147-A177-3AD203B41FA5}">
                      <a16:colId xmlns:a16="http://schemas.microsoft.com/office/drawing/2014/main" val="3532127701"/>
                    </a:ext>
                  </a:extLst>
                </a:gridCol>
                <a:gridCol w="706095">
                  <a:extLst>
                    <a:ext uri="{9D8B030D-6E8A-4147-A177-3AD203B41FA5}">
                      <a16:colId xmlns:a16="http://schemas.microsoft.com/office/drawing/2014/main" val="3223287460"/>
                    </a:ext>
                  </a:extLst>
                </a:gridCol>
                <a:gridCol w="788973">
                  <a:extLst>
                    <a:ext uri="{9D8B030D-6E8A-4147-A177-3AD203B41FA5}">
                      <a16:colId xmlns:a16="http://schemas.microsoft.com/office/drawing/2014/main" val="182273270"/>
                    </a:ext>
                  </a:extLst>
                </a:gridCol>
                <a:gridCol w="773723">
                  <a:extLst>
                    <a:ext uri="{9D8B030D-6E8A-4147-A177-3AD203B41FA5}">
                      <a16:colId xmlns:a16="http://schemas.microsoft.com/office/drawing/2014/main" val="1041915409"/>
                    </a:ext>
                  </a:extLst>
                </a:gridCol>
                <a:gridCol w="675249">
                  <a:extLst>
                    <a:ext uri="{9D8B030D-6E8A-4147-A177-3AD203B41FA5}">
                      <a16:colId xmlns:a16="http://schemas.microsoft.com/office/drawing/2014/main" val="1061132896"/>
                    </a:ext>
                  </a:extLst>
                </a:gridCol>
                <a:gridCol w="675250">
                  <a:extLst>
                    <a:ext uri="{9D8B030D-6E8A-4147-A177-3AD203B41FA5}">
                      <a16:colId xmlns:a16="http://schemas.microsoft.com/office/drawing/2014/main" val="279471619"/>
                    </a:ext>
                  </a:extLst>
                </a:gridCol>
                <a:gridCol w="801858">
                  <a:extLst>
                    <a:ext uri="{9D8B030D-6E8A-4147-A177-3AD203B41FA5}">
                      <a16:colId xmlns:a16="http://schemas.microsoft.com/office/drawing/2014/main" val="1146304051"/>
                    </a:ext>
                  </a:extLst>
                </a:gridCol>
                <a:gridCol w="745588">
                  <a:extLst>
                    <a:ext uri="{9D8B030D-6E8A-4147-A177-3AD203B41FA5}">
                      <a16:colId xmlns:a16="http://schemas.microsoft.com/office/drawing/2014/main" val="1774472874"/>
                    </a:ext>
                  </a:extLst>
                </a:gridCol>
                <a:gridCol w="956603">
                  <a:extLst>
                    <a:ext uri="{9D8B030D-6E8A-4147-A177-3AD203B41FA5}">
                      <a16:colId xmlns:a16="http://schemas.microsoft.com/office/drawing/2014/main" val="3604402023"/>
                    </a:ext>
                  </a:extLst>
                </a:gridCol>
                <a:gridCol w="1105800">
                  <a:extLst>
                    <a:ext uri="{9D8B030D-6E8A-4147-A177-3AD203B41FA5}">
                      <a16:colId xmlns:a16="http://schemas.microsoft.com/office/drawing/2014/main" val="3355553778"/>
                    </a:ext>
                  </a:extLst>
                </a:gridCol>
                <a:gridCol w="1187234">
                  <a:extLst>
                    <a:ext uri="{9D8B030D-6E8A-4147-A177-3AD203B41FA5}">
                      <a16:colId xmlns:a16="http://schemas.microsoft.com/office/drawing/2014/main" val="4117045688"/>
                    </a:ext>
                  </a:extLst>
                </a:gridCol>
              </a:tblGrid>
              <a:tr h="83713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Школы,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Категории участников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Антновс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Бураковс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Иске Рязяпская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БСОШ №1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БСОШ №2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Кимовская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Никольская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Кузнечихин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Трёхозёрская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Полянская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Санаторная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(по согласованию)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Кадетс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Кая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(по согласованию)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425828367"/>
                  </a:ext>
                </a:extLst>
              </a:tr>
              <a:tr h="4029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Руководители школ района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2966599643"/>
                  </a:ext>
                </a:extLst>
              </a:tr>
              <a:tr h="33974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За директора по УМР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сентябрь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r>
                        <a:rPr lang="ru-RU" sz="1400" kern="1200" dirty="0" smtClean="0">
                          <a:effectLst/>
                        </a:rPr>
                        <a:t>декабрь</a:t>
                      </a:r>
                      <a:r>
                        <a:rPr lang="ru-RU" sz="1400" kern="1200" baseline="0" dirty="0" smtClean="0">
                          <a:effectLst/>
                        </a:rPr>
                        <a:t> </a:t>
                      </a:r>
                      <a:r>
                        <a:rPr lang="ru-RU" sz="900" kern="1200" baseline="0" dirty="0" smtClean="0">
                          <a:effectLst/>
                        </a:rPr>
                        <a:t>( молод педагоги)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2503322367"/>
                  </a:ext>
                </a:extLst>
              </a:tr>
              <a:tr h="2986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Русский/ лит-</a:t>
                      </a:r>
                      <a:r>
                        <a:rPr lang="ru-RU" sz="1400" kern="1200" dirty="0" err="1">
                          <a:effectLst/>
                        </a:rPr>
                        <a:t>ра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сентябрь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январь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288163010"/>
                  </a:ext>
                </a:extLst>
              </a:tr>
              <a:tr h="2688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2833309671"/>
                  </a:ext>
                </a:extLst>
              </a:tr>
              <a:tr h="17394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5973786"/>
                  </a:ext>
                </a:extLst>
              </a:tr>
              <a:tr h="2688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Физика/ИКТ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4214342538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Биология/химия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март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593377583"/>
                  </a:ext>
                </a:extLst>
              </a:tr>
              <a:tr h="33974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Английский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261572736"/>
                  </a:ext>
                </a:extLst>
              </a:tr>
              <a:tr h="2688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Татарский язык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r>
                        <a:rPr lang="ru-RU" sz="1400" kern="1200" dirty="0" smtClean="0">
                          <a:effectLst/>
                        </a:rPr>
                        <a:t>Сентябрь </a:t>
                      </a:r>
                      <a:r>
                        <a:rPr lang="ru-RU" sz="1000" kern="1200" dirty="0" smtClean="0">
                          <a:effectLst/>
                        </a:rPr>
                        <a:t>( Каюки А. </a:t>
                      </a:r>
                      <a:r>
                        <a:rPr lang="ru-RU" sz="1000" kern="1200" dirty="0" err="1" smtClean="0">
                          <a:effectLst/>
                        </a:rPr>
                        <a:t>Алиш</a:t>
                      </a:r>
                      <a:r>
                        <a:rPr lang="ru-RU" sz="1000" kern="1200" dirty="0" smtClean="0">
                          <a:effectLst/>
                        </a:rPr>
                        <a:t>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январь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583927392"/>
                  </a:ext>
                </a:extLst>
              </a:tr>
              <a:tr h="2688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Технология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3661686719"/>
                  </a:ext>
                </a:extLst>
              </a:tr>
              <a:tr h="17394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ФЗК/ОБЖ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октябрь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493556967"/>
                  </a:ext>
                </a:extLst>
              </a:tr>
              <a:tr h="3378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Начальные классы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февраль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3433533707"/>
                  </a:ext>
                </a:extLst>
              </a:tr>
              <a:tr h="33974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История/общество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сентябрь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4160601233"/>
                  </a:ext>
                </a:extLst>
              </a:tr>
              <a:tr h="2688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Музыка/ИЗО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апрель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342490774"/>
                  </a:ext>
                </a:extLst>
              </a:tr>
              <a:tr h="4029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Родной(русский)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551026222"/>
                  </a:ext>
                </a:extLst>
              </a:tr>
              <a:tr h="4029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Зам по ВР, психологи и т.д.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Март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ноябрь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04" marR="17504" marT="6251" marB="0"/>
                </a:tc>
                <a:extLst>
                  <a:ext uri="{0D108BD9-81ED-4DB2-BD59-A6C34878D82A}">
                    <a16:rowId xmlns:a16="http://schemas.microsoft.com/office/drawing/2014/main" val="187627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39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7443" y="105241"/>
            <a:ext cx="1081090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Анализ посещения уроков директором и  заместителем директора </a:t>
            </a:r>
          </a:p>
          <a:p>
            <a:pPr algn="ctr"/>
            <a:r>
              <a:rPr lang="ru-RU" sz="2800" b="1" dirty="0"/>
              <a:t>ш</a:t>
            </a:r>
            <a:r>
              <a:rPr lang="ru-RU" sz="2800" b="1" dirty="0" smtClean="0"/>
              <a:t>колы  в рамках внутришкольного контроля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 что обратить внимание?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95" y="1701195"/>
            <a:ext cx="121024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реальные, их соответствие планируемым результатам,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образовательной задачи, в том числе направленной  на достижение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результатов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места реализации воспитательной  задачи)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95" y="2824580"/>
            <a:ext cx="11626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принципиально нового в уроке при любом типе урока (в содержании материала, в подходах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способам решения ситуации, в структурировании и т.д.)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640188"/>
            <a:ext cx="12265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Видимая нужность урока – как продукт работы на уроке и его значимость в дальнейшем ( структурированная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запись  в тетради, схема, рисунок, плакат, памятка, образец, шаблон, план действий и др.)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95" y="4628376"/>
            <a:ext cx="11800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завуча и директора: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-Системный контроль – посещение уроков, посещение фрагментов урока,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видеофрагментов.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-Анализ: аспектный, самоанализ с коррекцией. Анализ продвижения учителя.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89" y="289425"/>
            <a:ext cx="1077198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проведения Единого дня открытых дверей для родителей </a:t>
            </a:r>
          </a:p>
          <a:p>
            <a:r>
              <a:rPr lang="ru-RU" sz="2800" b="1" dirty="0" smtClean="0"/>
              <a:t>«Познавательная родительская суббота»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Что предусмотреть в будущем учебном году?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006" y="1788820"/>
            <a:ext cx="1206099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и организовывать мероприятия в рамках познавательной недели  с позиции интереса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родителей: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временные рамки, форма проведения, непосредственное участие родителей,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ограничиваться только  посещением мероприятий своего класса –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показывать перспективы будущего, освещать основные тенденции  системы образования.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34436"/>
            <a:ext cx="1210645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завуча и директора: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-Аккумулирование идей по недели проведения для раскрытия основных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(самостоятельные идеи, идеи творческой группы, команды,  собеседования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педагогами,  проверка готовности).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-Подведение итогов для родителей -  обратная связь через  анкетирование,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вручение на память: памяток, буклетов, значков, фотоснимков и др.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Подведение итогов для педагогов – доведение результатов анкетирования,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озвучивание положительных примеров и общих недостатков.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6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6623" y="204132"/>
            <a:ext cx="76186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Анализ работы педагогических классов.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Что важно при работе </a:t>
            </a:r>
            <a:r>
              <a:rPr lang="ru-RU" sz="2800" b="1" dirty="0" smtClean="0">
                <a:solidFill>
                  <a:srgbClr val="C00000"/>
                </a:solidFill>
              </a:rPr>
              <a:t>педагогических классов?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89127"/>
            <a:ext cx="123596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направленности класса в образовательный процесс (обучение и воспитание).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 мероприятии  за рамки школы, установление сотрудничества с социальными партнёрами и родителями,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аботающими в данной сфере, оформление результатов ( фотографии, стенды, классные уголки, рекреации,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814" y="3086736"/>
            <a:ext cx="1164107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завуча и директора: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планирование работы на год и ответить на вопросы: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и как отражена работа по данному направлению?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ли выполнить данные мероприятия?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ли запланированные мероприятия интерес для детей, активная ли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деятельность ( экскурсии, встречи, пробы)?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достаточной мере ли организована работа с родителями данного класса чтобы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аправленность  отразилась на выборе профессии детей?</a:t>
            </a:r>
          </a:p>
          <a:p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44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89" y="289425"/>
            <a:ext cx="945823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защиты итоговых проектов учащихся 10-11 классов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Соответствуют ли результаты ФГОС СОО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8316" y="1411854"/>
            <a:ext cx="11804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оценки  результатов освоения ОП: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регулятивных, коммуникативных и познавательных универсальных учебных действий  проводится  экспертная оценка процесса  и результатов выполнения групповых и (или) индивидуальных учебных исследований и проектов.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316" y="2293179"/>
            <a:ext cx="110143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 выполняются обучающимся в рамках одного из учебных предметов или 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- самостоятельное освоение содержания избранных областей знаний видов деятельности, способность проектировать и осуществлять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целесообразную и результативную деятельность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926" y="3134880"/>
            <a:ext cx="110247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 не путать с самим проектом !!!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(продукт):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 работа (эссе, реферат, аналитические материалы, обзорные материалы, отчеты о проведенных исследованиях, стендовый доклад и другие);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творческая работа (в области литературы, музыки, изобразительного искусства), представленная в виде прозаического или стихотворного произведения, инсценировки, художественной декламации, исполнения музыкального произведения, компьютерной анимации и других; материальный объе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кт, макет, иное конструкторское изделие; отчетные материалы по социальному проекту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0404" y="4815901"/>
            <a:ext cx="9706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16 проекта  ФОП СОО «18.20.4. Проект оценивается по следующим критериям»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295" y="5464411"/>
            <a:ext cx="40150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приобретение знаний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97490" y="5464411"/>
            <a:ext cx="372986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проблемы и  её решение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6027" y="6112921"/>
            <a:ext cx="754988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модели, прогноза, макета, объекта, творческого решения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5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89" y="289425"/>
            <a:ext cx="9458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защиты итоговых проектов учащихся 10-11 классов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Соответствуют ли результаты ФГОС СОО?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74528"/>
            <a:ext cx="12647245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завуча и </a:t>
            </a:r>
            <a:r>
              <a:rPr lang="ru-RU" sz="24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директорана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 результатов анкетирования и посещения защиты</a:t>
            </a:r>
          </a:p>
          <a:p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проектов для работы на следующий год: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проектной деятельности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имеется во всех школах и все ответили, что соответствует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обновлённым ФГОС, хотя есть положения 2019 года!!! (Болгарская  СОШ №1 и Антоновская СОШ  ответили, что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доработки и это справедливо!) Таким образом,  и критерии необходимо подработать в соответствии с ФОП и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обновлённым ФГОС.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направлений проектов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отметить 100% выбор педагогического направления в Бураковской и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Антоновской СОШ – так как там функционируют педагогические классы, отмечается наибольшее  соответствие  выбранным 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профессиям детей проектов в Полянской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кадетской школах. Актуальные направления выбраны: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–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 в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Болгарской СОШ №2 ( 3 уч-ся), Болгарская СОШ №1 ( 2 уч-ся), Иске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рязяпская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(2 уч-ся),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 направление в Полянской СОШ – 100%, КШИ – 31%, Иске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Рязяпской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20%,  Болгарской СОШ №1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№2 – 15%.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обратить внимание на осознанный выбор тем  проектов ,так как это критерий 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функциональности знаний учеников.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,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проведены 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представлены исследования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социологические, научные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от 17% до  36%, что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действительности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7139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89" y="289425"/>
            <a:ext cx="9458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защиты итоговых проектов учащихся 10-11 классов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Соответствуют ли результаты ФГОС СОО?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7" y="1423125"/>
            <a:ext cx="114014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Учащихся, представивших на защите проектов результат или прод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укт ( изобретение в виде макета,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оборудования, собственной схемы или собственной полезной идеи), было не много,  хотя две школы в анкетировании указали  показали 100%, но так же двум школам, показавших 0% по данному вопросу необходимо задуматься над данным критерием.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ответе на вопрос «На Ваш взгляд, какие основные недостатки выявлены при защите проектов?»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директоров, в основном, увидели проблемы для дальнейшей работы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6" y="3177451"/>
            <a:ext cx="105584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подробный ответ  на вопрос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в течение года со стороны администрации школы осуществлялся контроль за подготовкой индивидуальных проектов учащихся 10-11 классов?»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 Болгарской СОШ №1: 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октябре была проведена презентация выбранных тем, администрация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присутствовала.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январе с учащимися было проведено анкетирование и один из уроков был посвящен его анализу. В анкете учащимся предлагалось проанализировать промежуточные результаты: интересна ли ему эта тема, возможно ее надо корректировать, включить новые задачи, другие элементы исследования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Администрация сначала обсудила анкеты с учителями, работающими в этих классах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с каждым учащимся разговаривали педагоги индивидуально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89" y="289425"/>
            <a:ext cx="9458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защиты итоговых проектов учащихся 10-11 классов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Соответствуют ли результаты ФГОС СОО?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49889"/>
            <a:ext cx="11605356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удачные проекты:</a:t>
            </a:r>
          </a:p>
          <a:p>
            <a:endParaRPr lang="ru-RU" sz="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БСОШ №1: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«Спортивное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и его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виды» (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разработал меню спортивного питания для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себя)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 и ее влияние на современную культуру"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(Составлен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 наиболее известных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картин, в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защиты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сделала выставку своих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работ), "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как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искусство« (Спроектировал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и изготовил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здания "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Бизнес-ДОМ«)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904215"/>
            <a:ext cx="127970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Полянская СОШ: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туристу по Южной Корее".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(Обучающейся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составлена памятка туристу, который собирается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путешествовать по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Южной Корее, и составленный маршрут поможет не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заблудиться)"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КРС в АПК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Татарстан«.  (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составил бизнес-план по разведению КРС мясного и молочного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19878"/>
            <a:ext cx="12288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Антоновская СОШ: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"Школа XXI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века« (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школа глазами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выпускников)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в современной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рекомендаций для разработки программы внедрения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педагогики (создание благоприятных условий для воспитания в детях добра и любви к себе, семье, родине).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935541"/>
            <a:ext cx="1187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 СОШ № 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клуба по практике говорения на английском языке "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EWI(общение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81872"/>
            <a:ext cx="1192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Иске Рязяпская СОШ: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Легенды моего села. Национально-культурный компонент в изучении английского языка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(Краеведческий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был представлен на английском языке и может использоваться, как дидактический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5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5716" y="120147"/>
            <a:ext cx="9458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Анализ защиты итоговых проектов учащихся 10-11 классов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Соответствуют ли результаты ФГОС СОО?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167" y="974338"/>
            <a:ext cx="1128697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ерспективы работы заместителя директора по данному направлению</a:t>
            </a:r>
          </a:p>
          <a:p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 СОШ №1: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следующем году планируем в 10 классе взять тему на два года, но в конце 10-ого класса провести презентацию промежуточных результатов. Проект на два года даст возможность учащимся более углубиться в исследования 2. При выборе тем работ учащимся 10-11 классов обратить внимание на педагогическое направление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класс будет педагогическим) и на IT-направление (очень актуальное направление)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167" y="2484493"/>
            <a:ext cx="11077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Бураковская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учащихся на самостоятельное изучение и подбор материалов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работы.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систематический контроль процесса выполнения индивидуального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руководителя проекта по соблюдению алгоритма работы над проектом.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167" y="3315490"/>
            <a:ext cx="101338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Антоновская СОШ: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следующий год необходимо предложить проекты, которые будут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и можно будет реализовать в школе в течение 1-3 лет.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167" y="3900265"/>
            <a:ext cx="11632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 СОШ №2: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обеспечить выход проектных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(необходимо учесть замечания этого года по работе над проектами и контролю за данной работой !)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167" y="4485040"/>
            <a:ext cx="120896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Иске Рязяпская СОШ: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работ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на районные и республиканские конкурсы, НПК.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 на школьных сайтах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общественности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 и учесть замечания этого года по работе над проектами и контролю за данной работой!)</a:t>
            </a:r>
          </a:p>
          <a:p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заместителей директоров Кадетской и Полянской СОШ будет проведена индивидуальная консультация по данному вопросу анкеты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167" y="5808479"/>
            <a:ext cx="115373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анкетирования: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приняли участие в анкетировании заместители директоров Никольской,  Трёхозёрской и Кимовской школ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полные и конструктивные ответы заместителя директора Болгарской СОШ №1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1746</Words>
  <Application>Microsoft Office PowerPoint</Application>
  <PresentationFormat>Широкоэкранный</PresentationFormat>
  <Paragraphs>366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35</cp:revision>
  <cp:lastPrinted>2023-05-24T04:01:21Z</cp:lastPrinted>
  <dcterms:created xsi:type="dcterms:W3CDTF">2023-05-18T04:33:06Z</dcterms:created>
  <dcterms:modified xsi:type="dcterms:W3CDTF">2023-05-25T12:23:21Z</dcterms:modified>
</cp:coreProperties>
</file>